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58" r:id="rId4"/>
    <p:sldId id="264" r:id="rId5"/>
    <p:sldId id="265" r:id="rId6"/>
    <p:sldId id="266" r:id="rId7"/>
    <p:sldId id="268" r:id="rId8"/>
    <p:sldId id="260" r:id="rId9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4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037" y="0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B81D37C-CD25-4D3A-8C6A-47C1C52DBD14}" type="datetimeFigureOut">
              <a:rPr lang="nl-NL"/>
              <a:pPr>
                <a:defRPr/>
              </a:pPr>
              <a:t>5-12-2017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428272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037" y="9428272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F24D2B-FD1B-4086-AA2B-44877D9AAE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6022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037" y="0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F05893-0BEE-4CC1-A83F-F22B931401ED}" type="datetimeFigureOut">
              <a:rPr lang="nl-NL"/>
              <a:pPr>
                <a:defRPr/>
              </a:pPr>
              <a:t>5-12-2017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7513" y="4715832"/>
            <a:ext cx="5334062" cy="44666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272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037" y="9428272"/>
            <a:ext cx="2890542" cy="4966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3D2EC9-E5B2-42FE-AEE8-4711318FA7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9975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/>
          </a:p>
        </p:txBody>
      </p:sp>
      <p:sp>
        <p:nvSpPr>
          <p:cNvPr id="16387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325CFD-30DD-431F-BC2F-73A6DB72886C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l-N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936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3D2EC9-E5B2-42FE-AEE8-4711318FA72E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8338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/>
          </a:p>
        </p:txBody>
      </p:sp>
      <p:sp>
        <p:nvSpPr>
          <p:cNvPr id="2048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202D84-F8E6-4D21-AAC7-0ACBFAFDBD6A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550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3D2EC9-E5B2-42FE-AEE8-4711318FA72E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953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3D2EC9-E5B2-42FE-AEE8-4711318FA72E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145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3D2EC9-E5B2-42FE-AEE8-4711318FA72E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0989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3D2EC9-E5B2-42FE-AEE8-4711318FA72E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363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/>
          </a:p>
        </p:txBody>
      </p:sp>
      <p:sp>
        <p:nvSpPr>
          <p:cNvPr id="26627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8F9726-A01C-4EBF-A435-C72F046943C1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783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9C11F-021D-4B4C-8D27-3099E0F861D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A7D4C-580B-4BD7-B395-D1DE0E222F68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7E655-547B-4E21-926D-9147B83012B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C0014-374E-4833-B136-DC0D1D980912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1F8F9-6C0A-4CCA-9A1A-7A587675734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A6166-B8BC-43A1-A0C4-A6DF7F17EDE3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8EDB7-57A0-4210-B5E5-B2790EB11FF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0185A-EE90-4F04-B28C-48C3E611CDE4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8B268-AD12-4009-9CE1-2B9BD7F510D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4E449-C816-45D9-849E-9EF9A781D303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61B23-2682-4832-AC8D-DF371645D427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5D569-4674-4FA8-AE53-690AEFC886B0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E4393-4287-4786-ABAB-67CAE0CC5F3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8A3F8-60B7-4226-A7B3-63D72A2A25BE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BB30A-2233-4D48-BA48-F65FF953151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3B95B-1864-4BB2-B474-8586306A5900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A8EE-4E15-4A10-85AB-663334DF100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42DD2-E1F0-458E-8027-B2F502488C6B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73D2E-CF34-4B64-B996-44147DBFD19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1C64-A5A7-4090-9AE4-0D44506E4BFC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FF0E2-37C5-4A10-B692-0ECF960FDE1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D9731-3B78-4F91-BE23-F263ACC41E84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3365A6-F92F-4D79-89B9-8BAD684675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695735-C2A2-4283-BA2F-935391E446DA}" type="datetime1">
              <a:rPr lang="en-US"/>
              <a:pPr>
                <a:defRPr/>
              </a:pPr>
              <a:t>12/5/2017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0" r:id="rId2"/>
    <p:sldLayoutId id="2147483959" r:id="rId3"/>
    <p:sldLayoutId id="2147483958" r:id="rId4"/>
    <p:sldLayoutId id="2147483957" r:id="rId5"/>
    <p:sldLayoutId id="2147483956" r:id="rId6"/>
    <p:sldLayoutId id="2147483955" r:id="rId7"/>
    <p:sldLayoutId id="2147483954" r:id="rId8"/>
    <p:sldLayoutId id="2147483953" r:id="rId9"/>
    <p:sldLayoutId id="2147483952" r:id="rId10"/>
    <p:sldLayoutId id="214748395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7EC25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E1DC53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B5472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ssendonderwijs-zk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opr@po-zk.n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60124"/>
            <a:ext cx="7543800" cy="2838851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nl-NL" dirty="0"/>
              <a:t>OPR </a:t>
            </a:r>
            <a:br>
              <a:rPr lang="nl-NL" dirty="0"/>
            </a:br>
            <a:r>
              <a:rPr lang="nl-NL" sz="5400" dirty="0"/>
              <a:t>Samenwerkingsverband</a:t>
            </a:r>
            <a:br>
              <a:rPr lang="nl-NL" sz="5400" dirty="0"/>
            </a:br>
            <a:r>
              <a:rPr lang="nl-NL" dirty="0"/>
              <a:t>Zuid </a:t>
            </a:r>
            <a:r>
              <a:rPr lang="nl-NL" dirty="0" err="1"/>
              <a:t>Kennemerland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357369" cy="10668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/>
              <a:t>3</a:t>
            </a:r>
            <a:r>
              <a:rPr lang="nl-NL" baseline="30000" dirty="0"/>
              <a:t>e</a:t>
            </a:r>
            <a:r>
              <a:rPr lang="nl-NL" dirty="0"/>
              <a:t> jaarlijkse bijeenkomst OPR  passend onderwijs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/>
              <a:t>Carola van der Schrier </a:t>
            </a:r>
            <a:r>
              <a:rPr lang="nl-NL"/>
              <a:t>- voorzitter</a:t>
            </a:r>
            <a:endParaRPr lang="nl-NL" dirty="0"/>
          </a:p>
        </p:txBody>
      </p:sp>
      <p:pic>
        <p:nvPicPr>
          <p:cNvPr id="15363" name="Afbeelding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0875" y="128588"/>
            <a:ext cx="28321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De OPR is </a:t>
            </a:r>
            <a:r>
              <a:rPr lang="nl-NL" sz="2800"/>
              <a:t>de medezeggenschapsraad </a:t>
            </a:r>
            <a:r>
              <a:rPr lang="nl-NL" sz="2800" dirty="0"/>
              <a:t>van het SWV. </a:t>
            </a:r>
          </a:p>
          <a:p>
            <a:r>
              <a:rPr lang="nl-NL" sz="2800" dirty="0"/>
              <a:t>De OPR heeft instemmingsrecht op de vaststelling en wijziging van het ondersteuningsplan van het SWV. </a:t>
            </a:r>
          </a:p>
          <a:p>
            <a:r>
              <a:rPr lang="nl-NL" sz="2800" dirty="0"/>
              <a:t>De OPR wil een bijdrage leveren aan de realisering van passend onderwijs in de regio Zuid-Kennemerland. </a:t>
            </a:r>
          </a:p>
        </p:txBody>
      </p:sp>
    </p:spTree>
    <p:extLst>
      <p:ext uri="{BB962C8B-B14F-4D97-AF65-F5344CB8AC3E}">
        <p14:creationId xmlns:p14="http://schemas.microsoft.com/office/powerpoint/2010/main" val="221076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dirty="0"/>
              <a:t>      </a:t>
            </a:r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Wie zitten in de OPR?</a:t>
            </a:r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</p:txBody>
      </p:sp>
      <p:graphicFrame>
        <p:nvGraphicFramePr>
          <p:cNvPr id="19487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664471"/>
              </p:ext>
            </p:extLst>
          </p:nvPr>
        </p:nvGraphicFramePr>
        <p:xfrm>
          <a:off x="125413" y="1468438"/>
          <a:ext cx="8280400" cy="5141595"/>
        </p:xfrm>
        <a:graphic>
          <a:graphicData uri="http://schemas.openxmlformats.org/drawingml/2006/table">
            <a:tbl>
              <a:tblPr/>
              <a:tblGrid>
                <a:gridCol w="2397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113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Groep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Groep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Groep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Groep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Jarl Baas, Ouder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Vacature,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Ouder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Vacature, Ouder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Michelle Mutschelknauss, Ouder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Wilfra</a:t>
                      </a:r>
                      <a:r>
                        <a:rPr lang="nl-N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Marseille, Personeelslid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nl-N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Ria van der Scheer, </a:t>
                      </a:r>
                      <a:r>
                        <a:rPr kumimoji="0" lang="nl-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Personeelslid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Carola van der Schrier, Personeelslid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Elly Lodewijkx,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Personeelslid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Katholiek Basisonderwijs Haarlem-Schoten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Algemeen Bijzonder Onderwijs in Heemstede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Vrije Scholen Ithaka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Muziekinstituut van de Kathedraal Sint Bavo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Basisschool Icarus Heemstede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Sociocratische school ‘De School’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Katholiek Onderwijs in de Parochie van de Allerheiligste Drieëenheid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R.K. Onderwijs Aerdenhout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Schoolvereniging Aerdenhout-Bentveld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Bloemendaalse Schoolvereniging De Haarlemse Montessorischool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tot Bevordering van de Paedagogie van Rudolf Steiner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Stichting Jong Leren </a:t>
                      </a:r>
                    </a:p>
                    <a:p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Stichting Spaarnesant (</a:t>
                      </a:r>
                      <a:r>
                        <a:rPr lang="nl-NL" sz="1100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BaO</a:t>
                      </a: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Stichting Islamitische Scholen El-Amal </a:t>
                      </a:r>
                      <a:endParaRPr kumimoji="0" lang="nl-NL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Spaarnesant (SO)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</a:t>
                      </a:r>
                      <a:r>
                        <a:rPr kumimoji="0" lang="nl-NL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Dunamare</a:t>
                      </a: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Onderwijsgroep, Haarlem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Aloysius Stichting Onderwijs Jeugdzorg, Voorhout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Epilepsie Instellingen Nederland, De Waterlelie, Cruquius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Openbaar Primair Onderwijs Zuid-Kennemerland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Salomo, Stichting voor Christelijk Primair Onderwijs Zuid-Kennemerland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Stichting Katholiek 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Interconfessioneel Onderwijs ‘Sint Bavo’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9485" name="Afbeelding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1788" y="0"/>
            <a:ext cx="1874837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59863"/>
          </a:xfrm>
        </p:spPr>
        <p:txBody>
          <a:bodyPr/>
          <a:lstStyle/>
          <a:p>
            <a:pPr algn="ctr"/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 met de OPR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1400" y="1154098"/>
            <a:ext cx="7620000" cy="5534672"/>
          </a:xfrm>
        </p:spPr>
        <p:txBody>
          <a:bodyPr>
            <a:normAutofit/>
          </a:bodyPr>
          <a:lstStyle/>
          <a:p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kunt ons vinden op de website van het SWV:  </a:t>
            </a:r>
          </a:p>
          <a:p>
            <a:pPr marL="0" indent="0">
              <a:buNone/>
            </a:pP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www.passendonderwijs-zk.nl</a:t>
            </a:r>
            <a:endParaRPr lang="nl-NL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U kunt op deze site onze informatiebrieven lezen</a:t>
            </a:r>
          </a:p>
          <a:p>
            <a:pPr marL="0" indent="0">
              <a:buNone/>
            </a:pP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U kunt op deze site onze persoonlijke mailadressen vinden</a:t>
            </a:r>
          </a:p>
          <a:p>
            <a:pPr marL="0" indent="0">
              <a:buNone/>
            </a:pP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U kunt op deze site onze vergaderdata, agenda en notulen vinden</a:t>
            </a:r>
          </a:p>
          <a:p>
            <a:endParaRPr lang="nl-NL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kunt ons  mailen: </a:t>
            </a: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opr@po-zk.nl</a:t>
            </a:r>
            <a:endParaRPr lang="nl-NL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 kunt als toehoorder of spreker onze vergaderingen bijwonen</a:t>
            </a:r>
          </a:p>
          <a:p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last but </a:t>
            </a:r>
            <a:r>
              <a:rPr lang="nl-NL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</a:t>
            </a: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least</a:t>
            </a:r>
            <a:r>
              <a:rPr lang="nl-NL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 u kunt uw stem vanavond al laten horen.</a:t>
            </a:r>
          </a:p>
          <a:p>
            <a:pPr marL="11430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nl-NL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nl-NL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</a:t>
            </a:r>
          </a:p>
          <a:p>
            <a:pPr marL="11430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nl-NL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Hoe houden we contact met u?</a:t>
            </a:r>
          </a:p>
        </p:txBody>
      </p:sp>
      <p:pic>
        <p:nvPicPr>
          <p:cNvPr id="4100" name="Picture 4" descr="loesje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773" y="3725292"/>
            <a:ext cx="20193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26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Ontwerpen van passend onderwijs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6178" y="1692845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ervaringskennis van (G)MR met actieve ouders en personeelsleden is bijzonder waardevol voor scholen en helpt bij het passend maken van het onderwijs voor alle leerlingen.</a:t>
            </a:r>
          </a:p>
          <a:p>
            <a:pPr marL="114300" indent="0">
              <a:buNone/>
            </a:pPr>
            <a:r>
              <a:rPr lang="nl-NL" dirty="0"/>
              <a:t> </a:t>
            </a:r>
          </a:p>
          <a:p>
            <a:endParaRPr lang="nl-NL" sz="2400" dirty="0"/>
          </a:p>
        </p:txBody>
      </p:sp>
      <p:pic>
        <p:nvPicPr>
          <p:cNvPr id="3078" name="Picture 6" descr="loesj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536" y="3452844"/>
            <a:ext cx="20193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78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fbeeldingsresultaat voor loesje passend onderwijs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662" y="712017"/>
            <a:ext cx="338455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99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Medezeggenschap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Wat moet ik als (G)MR weten over passend onderwijs op mijn school?</a:t>
            </a:r>
          </a:p>
          <a:p>
            <a:pPr marL="114300" indent="0">
              <a:buNone/>
            </a:pPr>
            <a:endParaRPr lang="nl-NL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zorg ik, als (G)MR, ervoor dat ik dat te weten kom?</a:t>
            </a:r>
          </a:p>
          <a:p>
            <a:pPr marL="114300" indent="0">
              <a:buNone/>
            </a:pPr>
            <a:endParaRPr lang="nl-NL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Welke initiatieven/onderwerpen op het gebied van passend onderwijs staan op jouw school op de MR-agenda?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2247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 van vanavond</a:t>
            </a:r>
          </a:p>
        </p:txBody>
      </p:sp>
      <p:sp>
        <p:nvSpPr>
          <p:cNvPr id="25602" name="Rechthoek 3"/>
          <p:cNvSpPr>
            <a:spLocks noChangeArrowheads="1"/>
          </p:cNvSpPr>
          <p:nvPr/>
        </p:nvSpPr>
        <p:spPr bwMode="auto">
          <a:xfrm>
            <a:off x="696913" y="1582738"/>
            <a:ext cx="71723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b="1" dirty="0">
                <a:latin typeface="Calibri" pitchFamily="34" charset="0"/>
              </a:rPr>
              <a:t>19.45 	Inloop</a:t>
            </a:r>
          </a:p>
          <a:p>
            <a:endParaRPr lang="nl-NL" sz="2000" b="1" dirty="0">
              <a:latin typeface="Calibri" pitchFamily="34" charset="0"/>
            </a:endParaRPr>
          </a:p>
          <a:p>
            <a:r>
              <a:rPr lang="nl-NL" sz="2000" b="1" dirty="0">
                <a:latin typeface="Calibri" pitchFamily="34" charset="0"/>
              </a:rPr>
              <a:t>20.00 	Welkom</a:t>
            </a:r>
          </a:p>
          <a:p>
            <a:r>
              <a:rPr lang="nl-NL" sz="2000" b="1" dirty="0">
                <a:latin typeface="Calibri" pitchFamily="34" charset="0"/>
              </a:rPr>
              <a:t>	voorzitter OPR, Carola van der Schrier</a:t>
            </a:r>
          </a:p>
          <a:p>
            <a:r>
              <a:rPr lang="nl-NL" sz="2000" b="1" dirty="0">
                <a:latin typeface="Calibri" pitchFamily="34" charset="0"/>
              </a:rPr>
              <a:t>20.05 	Activiteitenplan van het SWV </a:t>
            </a:r>
          </a:p>
          <a:p>
            <a:r>
              <a:rPr lang="nl-NL" sz="2000" b="1" dirty="0">
                <a:latin typeface="Calibri" pitchFamily="34" charset="0"/>
              </a:rPr>
              <a:t>	directeur SWV, Lucas Rurup</a:t>
            </a:r>
          </a:p>
          <a:p>
            <a:r>
              <a:rPr lang="nl-NL" sz="2000" b="1" dirty="0">
                <a:latin typeface="Calibri" pitchFamily="34" charset="0"/>
              </a:rPr>
              <a:t>20.25	Voorbeeld van ontwikkeling (G)MR rond het passend</a:t>
            </a:r>
          </a:p>
          <a:p>
            <a:r>
              <a:rPr lang="nl-NL" sz="2000" b="1" dirty="0">
                <a:latin typeface="Calibri" pitchFamily="34" charset="0"/>
              </a:rPr>
              <a:t>                onderwijs. </a:t>
            </a:r>
          </a:p>
          <a:p>
            <a:r>
              <a:rPr lang="nl-NL" sz="2000" b="1" dirty="0">
                <a:latin typeface="Calibri" pitchFamily="34" charset="0"/>
              </a:rPr>
              <a:t>	Lid van de oudergeleding OPR, Jarl Baas</a:t>
            </a:r>
          </a:p>
          <a:p>
            <a:endParaRPr lang="nl-NL" sz="2000" b="1" dirty="0">
              <a:latin typeface="Calibri" pitchFamily="34" charset="0"/>
            </a:endParaRPr>
          </a:p>
          <a:p>
            <a:r>
              <a:rPr lang="nl-NL" sz="2000" b="1" dirty="0">
                <a:latin typeface="Calibri" pitchFamily="34" charset="0"/>
              </a:rPr>
              <a:t>20.35     Gesprekstafels</a:t>
            </a:r>
          </a:p>
          <a:p>
            <a:endParaRPr lang="nl-NL" sz="2000" b="1" dirty="0">
              <a:latin typeface="Calibri" pitchFamily="34" charset="0"/>
            </a:endParaRPr>
          </a:p>
          <a:p>
            <a:r>
              <a:rPr lang="nl-NL" sz="2000" b="1" dirty="0">
                <a:latin typeface="Calibri" pitchFamily="34" charset="0"/>
              </a:rPr>
              <a:t>21.20 	Plenaire samenvatting</a:t>
            </a:r>
          </a:p>
          <a:p>
            <a:r>
              <a:rPr lang="nl-NL" sz="2000" b="1" dirty="0">
                <a:latin typeface="Calibri" pitchFamily="34" charset="0"/>
              </a:rPr>
              <a:t>21.30 	Afsluiting</a:t>
            </a:r>
          </a:p>
        </p:txBody>
      </p:sp>
      <p:pic>
        <p:nvPicPr>
          <p:cNvPr id="25603" name="Afbeelding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1788" y="0"/>
            <a:ext cx="1874837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Zo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Aangrenzing.thmx</Template>
  <TotalTime>129</TotalTime>
  <Words>334</Words>
  <Application>Microsoft Office PowerPoint</Application>
  <PresentationFormat>Diavoorstelling (4:3)</PresentationFormat>
  <Paragraphs>89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Cambria</vt:lpstr>
      <vt:lpstr>Verdana</vt:lpstr>
      <vt:lpstr>Adjacency</vt:lpstr>
      <vt:lpstr>OPR  Samenwerkingsverband Zuid Kennemerland</vt:lpstr>
      <vt:lpstr>OPR</vt:lpstr>
      <vt:lpstr>      Wie zitten in de OPR?  </vt:lpstr>
      <vt:lpstr>Contact met de OPR</vt:lpstr>
      <vt:lpstr>    Ontwerpen van passend onderwijs</vt:lpstr>
      <vt:lpstr>PowerPoint-presentatie</vt:lpstr>
      <vt:lpstr>Medezeggenschap</vt:lpstr>
      <vt:lpstr>Agenda van vanavond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  Zuid Kennemerland</dc:title>
  <dc:creator>miranda Baas-Oud</dc:creator>
  <cp:lastModifiedBy>Anneke Nieuwboer</cp:lastModifiedBy>
  <cp:revision>22</cp:revision>
  <cp:lastPrinted>2015-10-26T21:15:05Z</cp:lastPrinted>
  <dcterms:created xsi:type="dcterms:W3CDTF">2015-10-26T20:35:26Z</dcterms:created>
  <dcterms:modified xsi:type="dcterms:W3CDTF">2017-12-05T12:29:08Z</dcterms:modified>
</cp:coreProperties>
</file>